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2" r:id="rId3"/>
    <p:sldId id="285" r:id="rId4"/>
    <p:sldId id="286" r:id="rId5"/>
    <p:sldId id="277" r:id="rId6"/>
    <p:sldId id="260" r:id="rId7"/>
    <p:sldId id="287" r:id="rId8"/>
    <p:sldId id="283" r:id="rId9"/>
    <p:sldId id="284" r:id="rId10"/>
    <p:sldId id="265" r:id="rId11"/>
    <p:sldId id="288" r:id="rId12"/>
    <p:sldId id="289" r:id="rId13"/>
    <p:sldId id="290" r:id="rId14"/>
    <p:sldId id="272" r:id="rId15"/>
    <p:sldId id="291" r:id="rId16"/>
    <p:sldId id="292" r:id="rId17"/>
    <p:sldId id="28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198E8-067A-43B9-88AB-0C0BC89DC231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2CE54-60AF-4881-A281-761B5991B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Появление COVID-19 и распространение его по Миру поставило перед специалистами здравоохранения задачи, связанные с быстрой диагностикой инфекции, вызванной новым коронавирусом, оказанием специализированной медицинской помощи, реабилитации и вторичной профилактике. В настоящее время сведения об эпидемиологии, клинических особенностях и лечении накапливаются и обсуждаются специалистами в режиме реального времени. Информация о первичной, вторичной профилактике и медицинской реабилитации этого заболевания ограничены.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05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3781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настоящее время специалисты ГБУЗ ОКВФД на основании Методических рекомендаций готовят Примерные комплексы лечебной гимнастики  на этапах  медицинской реабилитации при covid-19. Эти комплексы будут визуализированы и размещены на сайте диспансера или будут передаваться пациентам для индивидуальных занятий на дому с помощью мессенджеров и других средств телекоммуникаций.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051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Рекомендации, представленные в документе, базируются на материалах по медицинской реабилитации пациентов с COVID-19 на различных этапах оказания специализированной медицинской помощи, опубликованных специалистами ВОЗ, анализе отчётов клиник, занимающихся реабилитацией пациентов с COVID-19+ в данный момент, а также на результатах клинических исследований, проведенных ранее и посвященных реабилитации пациентов с ПИТ-синдромом (Последствий интенсивной терапии) и респираторным дистресс-синдромом взрослых (ОРДС)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некоронавирусной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этиологии, нормативно-правовых документах Минздрава России и Роспотребнадзора. Рассмотрен также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синдромальный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 к применению средств и методов физической и реабилитационной медицины.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5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Мероприятия по медицинской реабилитации на первом этапе должны включать в себя оказание помощи по медицинской реабилитации в отделениях интенсивной терапии и терапевтических отделениях организованных для пациентов с новой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короновирусной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инфекций COVID-19 медицинских организациях силами специалистов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мультидисциплираной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реабилитационной бригады (МДБ), прошедшими специальное обучение по отлучению от ИВЛ, по респираторной реабилитации,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нутритивной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поддержке, восстановлению толерантности к физическим нагрузкам, поддержанию и ведению пациентов с последствиями ПИТ-синдрома, формирования мотивации на продолжение реабилитационных мероприятий, соблюдение противоэпидемического режима и здоровый образ жизни.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ОРИТ специалисты по медицинской реабилитации в составе мультидисциплинарной реабилитационной бригады (врач ЛФК, инструктор-методист по ЛФК, врач ФЗТ, по показаниям медицинский психолог и логопед) работают в сотрудничестве с врачом реаниматологом, мед. сестрой отделения реанимации и интенсивной терапии и должны быть так же обеспечены СИЗ в необходимом для работы объеме. Минимально необходимое количество специалистов по медицинской реабилитации в ОРИТ составляет 1 МДБ на 12 коек.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51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 Варианты применяемого позиционирования:  </a:t>
            </a:r>
          </a:p>
          <a:p>
            <a:pPr rtl="0"/>
            <a:r>
              <a:rPr lang="ru-RU" dirty="0"/>
              <a:t> 1. Положение лежа на спине горизонтальное </a:t>
            </a:r>
          </a:p>
          <a:p>
            <a:pPr rtl="0"/>
            <a:r>
              <a:rPr lang="ru-RU" dirty="0"/>
              <a:t> 2. Положение </a:t>
            </a:r>
            <a:r>
              <a:rPr lang="ru-RU" dirty="0" err="1"/>
              <a:t>Фаулера</a:t>
            </a:r>
            <a:r>
              <a:rPr lang="ru-RU" dirty="0"/>
              <a:t> (лежа на спине на приподнятом изголовье) </a:t>
            </a:r>
          </a:p>
          <a:p>
            <a:pPr rtl="0"/>
            <a:r>
              <a:rPr lang="ru-RU" dirty="0"/>
              <a:t>3. Положение </a:t>
            </a:r>
            <a:r>
              <a:rPr lang="ru-RU" dirty="0" err="1"/>
              <a:t>Симса</a:t>
            </a:r>
            <a:r>
              <a:rPr lang="ru-RU" dirty="0"/>
              <a:t> («на боку» под 135 градусов) (при наличии гемипареза - позиционирование на непораженной и пораженной стороне)  </a:t>
            </a:r>
          </a:p>
          <a:p>
            <a:pPr rtl="0"/>
            <a:r>
              <a:rPr lang="ru-RU" dirty="0"/>
              <a:t>4. Положение «на боку» под 30 градусов (при наличии гемипареза - позиционирование на непораженной и пораженной стороне)  </a:t>
            </a:r>
          </a:p>
          <a:p>
            <a:pPr rtl="0"/>
            <a:r>
              <a:rPr lang="ru-RU" dirty="0"/>
              <a:t>5. Положение на животе (</a:t>
            </a:r>
            <a:r>
              <a:rPr lang="ru-RU" dirty="0" err="1"/>
              <a:t>прон</a:t>
            </a:r>
            <a:r>
              <a:rPr lang="ru-RU" dirty="0"/>
              <a:t>-позиция) </a:t>
            </a:r>
          </a:p>
          <a:p>
            <a:pPr rtl="0"/>
            <a:r>
              <a:rPr lang="ru-RU" dirty="0"/>
              <a:t>6. Положение лежа на спине с приподнятым ножным концом </a:t>
            </a:r>
          </a:p>
          <a:p>
            <a:pPr rtl="0"/>
            <a:r>
              <a:rPr lang="ru-RU" dirty="0"/>
              <a:t>7. Положение сидя на кровати со спущенными ногами с полной поддержкой </a:t>
            </a:r>
          </a:p>
          <a:p>
            <a:pPr rtl="0"/>
            <a:r>
              <a:rPr lang="ru-RU" dirty="0"/>
              <a:t> 8. Положение сидя в кресле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27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27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Учитывая эпидемиологию и динамику развития заражений </a:t>
            </a:r>
            <a:r>
              <a:rPr lang="ru-RU" dirty="0" err="1"/>
              <a:t>короновирусом</a:t>
            </a:r>
            <a:r>
              <a:rPr lang="ru-RU" dirty="0"/>
              <a:t>, а так же опережающую статистику России по вылеченным пациентам и показаний для выписки пациента с </a:t>
            </a:r>
            <a:r>
              <a:rPr lang="ru-RU" dirty="0" err="1"/>
              <a:t>короновирусной</a:t>
            </a:r>
            <a:r>
              <a:rPr lang="ru-RU" dirty="0"/>
              <a:t> пневмонией из специализированного отделения, в каждом субъекте РФ для реализации мероприятий по восстановлению функций, активности участия пациентов, а так же в целях предотвращения вторичного инфицирования или распространения новой </a:t>
            </a:r>
            <a:r>
              <a:rPr lang="ru-RU" dirty="0" err="1"/>
              <a:t>короновирусной</a:t>
            </a:r>
            <a:r>
              <a:rPr lang="ru-RU" dirty="0"/>
              <a:t> инфекции необходимо развернуть не менее 2100 коек 2-го этапа или 1 койки на 70000 населения. При этом не менее 70 % коек должны предусматривать возможность изоляции пациентов, поступивших на второй этап медицинской реабилитации при сохраняющейся положительной реакции на COVID 19 при выписке пациента из специализированного стационара, а также пациентов, чьи отрицательные результаты лабораторных тестов не получены, несмотря на отсутствие клинической картины COVID-19. Предпочтительно, чтобы такие отделения находились в структуре стационара, оказывающего помощь пациентам COVID-19. Реабилитационная команда, которая будет работать в таком отделении, должна так же пройти специальную подготовку в рамках ДПО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416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85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Специалисты МДБ (врач терапевт, врач по ЛФК, инструктор-методист по ЛФК или инструктор ЛФК, врач ФЗТ, </a:t>
            </a:r>
            <a:r>
              <a:rPr lang="ru-RU" dirty="0" err="1"/>
              <a:t>мед.сестры</a:t>
            </a:r>
            <a:r>
              <a:rPr lang="ru-RU" dirty="0"/>
              <a:t> по физиотерапии и массажу, медицинский психолог, специалист по </a:t>
            </a:r>
            <a:r>
              <a:rPr lang="ru-RU" dirty="0" err="1"/>
              <a:t>эрготерапии</a:t>
            </a:r>
            <a:r>
              <a:rPr lang="ru-RU" dirty="0"/>
              <a:t>) оказывают помощь пациентам с учетом результатов лабораторной диагностики (ПЦР) в изолированных, хорошо проветриваемых помещениях, с использованием СИЗ, только индивидуально, в том числе с использованием телемедицинских технологий дистанционно. Минимально необходимое количество специалистов МДБ для организации работы по медицинской реабилитации на третьем этапе с учетом одновременной дистанционной работы с пациентами на дому не менее 1 МДБ на 15 пациентов. Все специалисты МДБ должны так же пройти специальную подготовку в рамках ДПО по организации и технологиям индивидуальной реабилитации пациентов с последствиями новой </a:t>
            </a:r>
            <a:r>
              <a:rPr lang="ru-RU" dirty="0" err="1"/>
              <a:t>короновирусной</a:t>
            </a:r>
            <a:r>
              <a:rPr lang="ru-RU" dirty="0"/>
              <a:t> инфекции.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637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10E9D-057D-4DA6-8DE8-CE9DBD236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E92BB8-612E-4A98-B731-4416D33D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6E362-AC42-4413-BB05-7654BB63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C7CD1-C4F1-484C-B3A1-8D32C1C6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777D3-3115-4A08-A9EA-3E271074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46A80-3669-495A-B247-484B8CD2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CDA119-D731-4628-B9EF-337B818CA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129C6-6B09-4E04-8DB7-1648332A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06752-C000-41F3-8159-2B159D07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EF1E0-CC49-4DD5-8332-7BAC6709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6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C72DB2-90BB-42E2-BBFB-5F808C12F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4770E-5FF8-4156-A1AC-C6ABDBADF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72306-CED8-4EFC-9778-C59AF560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262B0-47F8-4701-ADAA-A9F4F664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EA16C-C7EA-4D2D-A5FE-88E25968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4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изображение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419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 с изображение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379644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частники команд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4" name="Рисунок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5" name="Рисунок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6" name="Рисунок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 rtlCol="0"/>
          <a:lstStyle>
            <a:lvl1pPr marL="0" indent="0" algn="l" rtl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334482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ольшое введение (копия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021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 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730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4" name="Полилиния: Фигура 13" title="Стрелка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Полилиния: Фигура 14" title="Стрелка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Заголовок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1668309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 за внимание!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rtlCol="0"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21" name="Текст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val="316909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42A3B-BA29-451D-8C45-FF92E8C4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5278A-B3BD-4908-9C2B-50884820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17677-0A2F-47D3-9ED4-28A9C8E9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6B10E-16B8-426D-B98D-4B4ACD6A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61859-93CD-4A52-A641-2B8B379A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0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03BE8-A78F-49BD-9D4A-98F6E3DD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751BB-EA9F-4098-8AE8-0B14FB80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E7005-0D27-4981-B818-B8A3DBD1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FE8EE-BD2C-40B8-B784-70B524CA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0ED98-9434-4F8E-926B-3B1B351C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C790A-8319-4A8C-997B-9E1F7DE8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F5ABA-F221-41AD-BCD4-6971871F5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543EC-1899-48F2-9DDA-A3021DB9D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F9CB8D-098B-4F6C-8F04-46D21914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5331CE-9F6A-497D-BD06-F9E05461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EE503-2DFD-4399-98F8-66864CA1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97919-9563-481C-B4CA-2DA27A85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79698-6107-47E9-9512-992BC5C9C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414211-1E8C-4F98-AA2A-EDCA3744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F25EC7-448D-476C-825A-6ACAD20F9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AF844D-C226-4C63-9F42-33AB12C2E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021EF6-1C5F-4F3E-9E24-AA69DD34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82EC2B-41AC-4125-ACC4-E6807D42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76B275-E36F-489D-9BAE-0C1F6141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EA1CC-A91C-4632-BE31-78C80CDD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4AAC75-1795-4532-B0DA-FBD786D5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4D803B-A3F5-4F04-8058-9FD69900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416545-5E9D-4813-81E9-D73FE2D8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F4AAB1-5024-442B-98AD-063E0AF6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AD4714-7167-47B9-84E0-3851626B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BB246-8931-466E-96C3-211E082C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0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D888-DCCE-49B4-A799-9833756F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4E945-C6FA-457E-9616-AF76AB63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2ACBC3-05A8-409A-BADE-671B0F256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B681C6-B6D9-4E19-8E68-268868C5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F33BC-B642-48A1-B732-50F3176A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23835-BC9C-4CB7-B968-BFDB3A59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636F3-11AB-4C9A-AA4C-58C0215C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06AB71-4033-4246-B932-4A0B7CEBA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417F-BC25-4105-8880-BA795749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77F46-6C37-4044-B8BE-E7AF666E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52F42-9D13-476A-910C-5A087E62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57033B-C749-4C70-B664-497A6A7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0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DB87B-D4A4-47C8-AF7D-C09E3D77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12373D-F58F-4CB5-B942-9D000B1D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82421-CC54-430D-8B8D-892C668D9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00D7-6CAB-432F-BB14-0F309530AF2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E8FC42-E97D-474E-B578-02B41927B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A28D1-5BC3-4A50-9870-12CB4844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AA51-3DEB-45B8-A04E-4B1037D2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ff353d37-742a-4aa8-8bdd-6b1f488127a2?omkt=ru-RU&amp;ui=ru-RU&amp;rs=ru-RU&amp;ad=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 фотографии, где изображены стетоскоп и руки, показан процесс измерения кровяного давления пациента.  На фотографии также изображены прибор для измерения кровяного давления и доска-планшет.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88" y="136249"/>
            <a:ext cx="11909425" cy="6584950"/>
          </a:xfrm>
        </p:spPr>
      </p:pic>
      <p:sp>
        <p:nvSpPr>
          <p:cNvPr id="26" name="Прямоугольник 25" title="Наложенное изображение">
            <a:extLst>
              <a:ext uri="{FF2B5EF4-FFF2-40B4-BE49-F238E27FC236}">
                <a16:creationId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6648858" y="1804086"/>
            <a:ext cx="4930345" cy="316333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660291" y="1804086"/>
            <a:ext cx="4930345" cy="4045996"/>
          </a:xfrm>
        </p:spPr>
        <p:txBody>
          <a:bodyPr rtlCol="0"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3600" b="1" spc="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МЕДИЦИНСКАЯ РЕАБИЛИТАЦИЯ ПРИ НОВОЙ КОРОНОВИРУСНОЙ ИНФЕКЦИИ </a:t>
            </a:r>
            <a:br>
              <a:rPr lang="ru-RU" sz="3600" b="1" spc="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600" b="1" spc="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(COVID 19) </a:t>
            </a:r>
            <a:br>
              <a:rPr lang="ru-RU" sz="3600" b="1" spc="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b="1" spc="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Главный врач ГБУЗ «ОКВФД», </a:t>
            </a:r>
            <a:r>
              <a:rPr lang="ru-RU" sz="1800" b="1" spc="0" dirty="0" err="1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к.м.н</a:t>
            </a:r>
            <a:r>
              <a:rPr lang="ru-RU" sz="1800" b="1" spc="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 Гутянский О. Г.</a:t>
            </a:r>
            <a:br>
              <a:rPr lang="ru-RU" sz="3600" spc="0" dirty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ru-RU" sz="3600" spc="0" dirty="0">
                <a:solidFill>
                  <a:srgbClr val="FFFFFF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5573043" y="5393566"/>
            <a:ext cx="5646481" cy="1327634"/>
          </a:xfrm>
        </p:spPr>
        <p:txBody>
          <a:bodyPr rtlCol="0"/>
          <a:lstStyle/>
          <a:p>
            <a:r>
              <a:rPr lang="ru-RU" dirty="0"/>
              <a:t> </a:t>
            </a:r>
          </a:p>
        </p:txBody>
      </p:sp>
      <p:sp>
        <p:nvSpPr>
          <p:cNvPr id="15" name="Надпись 14">
            <a:extLst>
              <a:ext uri="{FF2B5EF4-FFF2-40B4-BE49-F238E27FC236}">
                <a16:creationId xmlns:a16="http://schemas.microsoft.com/office/drawing/2014/main" id="{1C9B0FB2-7357-4302-82D6-6D3353A7D25D}"/>
              </a:ext>
            </a:extLst>
          </p:cNvPr>
          <p:cNvSpPr txBox="1"/>
          <p:nvPr/>
        </p:nvSpPr>
        <p:spPr bwMode="black">
          <a:xfrm>
            <a:off x="9228403" y="344840"/>
            <a:ext cx="1577974" cy="330842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400"/>
              </a:lnSpc>
            </a:pPr>
            <a:endParaRPr lang="ru-RU" sz="1500" b="0" spc="0" baseline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04AE4-6AE5-4156-8358-D14B5C3D9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8" y="136249"/>
            <a:ext cx="4285239" cy="65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медицинских пинцетов разных размеров, таблеток и руки с ручкой, которая пишет на листе бумаге, прикрепленном к доске-планшету">
            <a:extLst>
              <a:ext uri="{FF2B5EF4-FFF2-40B4-BE49-F238E27FC236}">
                <a16:creationId xmlns:a16="http://schemas.microsoft.com/office/drawing/2014/main" id="{58E8F1D1-2E7D-42A1-89B1-02F0157F58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Прямоугольник 11" title="Наложенное изображение">
            <a:extLst>
              <a:ext uri="{FF2B5EF4-FFF2-40B4-BE49-F238E27FC236}">
                <a16:creationId xmlns:a16="http://schemas.microsoft.com/office/drawing/2014/main" id="{1D3F6556-8AF2-4DC2-86FE-E38011E946E6}"/>
              </a:ext>
            </a:extLst>
          </p:cNvPr>
          <p:cNvSpPr/>
          <p:nvPr/>
        </p:nvSpPr>
        <p:spPr bwMode="invGray">
          <a:xfrm>
            <a:off x="721360" y="1960880"/>
            <a:ext cx="9367520" cy="475981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Имеющие реабилитационный потенциал (по оценке МДБ пациент может быть безопасно отлучен от ИВЛ, стабилен по витальным показателям);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 ≥ 7 дней с момента постановки диагноза COVID-19;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 не менее 72 часов без лихорадки и жаропонижающих средств;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  стабильные показатели интервала RR по ЭКГ и SpO2 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 клинические и / или рентгенологические доказательства стабильности (по данным КТ или УЗИ легких);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 С оценкой по шкале реабилитационной маршрутизации (ШРМ)- 4 и 5 баллов;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 Пациенты, с оценкой по ШРМ 3 и 2 балла, нуждающиеся в реабилитации и подходящие по критериям для 3го этапа, но НЕ желающие или НЕ способные посещать поликлинику, в том числе по социальным и эпидемическим причинам;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C000"/>
                </a:solidFill>
              </a:rPr>
              <a:t> Подписавшие информированное добровольное согласие на стационарное лечение.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7DC055-29AA-4AE9-8621-A0765113CDF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284480" y="294641"/>
            <a:ext cx="10374214" cy="1473199"/>
          </a:xfrm>
        </p:spPr>
        <p:txBody>
          <a:bodyPr rtlCol="0"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spc="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  <a:t>Критерии для госпитализации в отделение медицинской реабилитации 2 этапа для пациентов с COVID- 19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1703FA-65E2-4E60-B9CE-387169A2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b="1" i="1" smtClean="0"/>
              <a:pPr rtl="0"/>
              <a:t>10</a:t>
            </a:fld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33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0B7760-98F1-4EB9-8817-8ADB526316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268" b="4268"/>
          <a:stretch>
            <a:fillRect/>
          </a:stretch>
        </p:blipFill>
        <p:spPr>
          <a:xfrm>
            <a:off x="163513" y="1832101"/>
            <a:ext cx="5160327" cy="405053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17EB07-0A87-4490-A4B1-8C737939E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454785"/>
            <a:ext cx="10313254" cy="105905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Третий этап реабилитации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2A4C1796-3ADA-4CCB-8C41-B2F48363F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1832101"/>
            <a:ext cx="5085650" cy="4571115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FFC000"/>
                </a:solidFill>
              </a:rPr>
              <a:t>Третий этап медицинской реабилитации рекомендуется организовывать в отделениях медицинской реабилитации дневного стационара, амбулаторных отделениях медицинской реабилитации для пациентов с соматическими заболеваниями и состояниями медицинских организаций в соответствии с Порядком организации медицинской реабилитации, а так же на дому с использованием телемедицинских технологий по направлению ВК медицинской организации, оказывавшей помощь пациенту на первом или втором этапе или ВК поликлиники, осуществляющей мероприятия по вторичной профилактике.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8132A7-7FFD-4529-9694-A1006F93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11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257893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D20712-A9D3-4906-8EE0-42C10CDDC6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261" b="4261"/>
          <a:stretch>
            <a:fillRect/>
          </a:stretch>
        </p:blipFill>
        <p:spPr>
          <a:xfrm>
            <a:off x="138113" y="1798320"/>
            <a:ext cx="5155247" cy="505968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37A7EB2-7D4A-419C-9D1F-FB4C6D74B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355601"/>
            <a:ext cx="10231974" cy="1094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0" dirty="0">
                <a:solidFill>
                  <a:srgbClr val="FF0000"/>
                </a:solidFill>
                <a:latin typeface="Arial Black" panose="020B0A04020102020204" pitchFamily="34" charset="0"/>
              </a:rPr>
              <a:t>Критерии 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отбора пациентов для </a:t>
            </a:r>
            <a:r>
              <a:rPr lang="ru-RU" sz="3600" b="1" spc="0" dirty="0">
                <a:solidFill>
                  <a:srgbClr val="FF0000"/>
                </a:solidFill>
                <a:latin typeface="Arial Black" panose="020B0A04020102020204" pitchFamily="34" charset="0"/>
              </a:rPr>
              <a:t>медицинской реабилитации на 3 этапе</a:t>
            </a:r>
            <a:endParaRPr lang="ru-RU" sz="36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2D93829-AB34-4D0B-9A0E-6F98E1569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280" y="1972311"/>
            <a:ext cx="5425440" cy="4885689"/>
          </a:xfrm>
        </p:spPr>
        <p:txBody>
          <a:bodyPr/>
          <a:lstStyle/>
          <a:p>
            <a:pPr algn="l"/>
            <a:r>
              <a:rPr lang="ru-RU" dirty="0"/>
              <a:t>      </a:t>
            </a:r>
            <a:r>
              <a:rPr lang="ru-RU" sz="2200" dirty="0">
                <a:solidFill>
                  <a:srgbClr val="FFC000"/>
                </a:solidFill>
              </a:rPr>
              <a:t>Пациенты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C000"/>
                </a:solidFill>
              </a:rPr>
              <a:t> имеющие реабилитационный потенциал;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C000"/>
                </a:solidFill>
              </a:rPr>
              <a:t> чье состояние оценивается по ШРМ 2-3 балла; 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C000"/>
                </a:solidFill>
              </a:rPr>
              <a:t> нуждающихся в реабилитации и подходящих по критериям для 3-го этапа, но имеющих возможность безопасно получать дистанционную реабилитацию;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C000"/>
                </a:solidFill>
              </a:rPr>
              <a:t> подписавшие информированное добровольное согласие на амбулаторное и или дистанционное лечение.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901033-EF7B-40AA-A1DD-24654C59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12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350541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480E51-FCBA-4035-896F-D0F0245C9B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261" b="4261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1F3606-95E5-4060-8518-7333E6007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40" y="375921"/>
            <a:ext cx="9591040" cy="680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Особенность реабилитации пациентов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540250C-5904-4E47-938A-FDA78EFEB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639" y="3429000"/>
            <a:ext cx="9653402" cy="2974216"/>
          </a:xfrm>
        </p:spPr>
        <p:txBody>
          <a:bodyPr/>
          <a:lstStyle/>
          <a:p>
            <a:pPr algn="just"/>
            <a:r>
              <a:rPr lang="ru-RU" sz="2000" spc="-150" dirty="0">
                <a:solidFill>
                  <a:srgbClr val="FFFF00"/>
                </a:solidFill>
                <a:ea typeface="+mj-ea"/>
                <a:cs typeface="+mj-cs"/>
              </a:rPr>
              <a:t>	</a:t>
            </a:r>
            <a:r>
              <a:rPr lang="ru-RU" sz="2200" b="1" spc="-150" dirty="0">
                <a:solidFill>
                  <a:srgbClr val="002060"/>
                </a:solidFill>
                <a:ea typeface="+mj-ea"/>
                <a:cs typeface="+mj-cs"/>
              </a:rPr>
              <a:t>Особенностью пациентов с COVID является необходимость в изоляции в течение 14 дней после выписки с этапа специализированной или реабилитационной стационарной помощи. Это оптимальное время для проведения </a:t>
            </a:r>
            <a:br>
              <a:rPr lang="ru-RU" sz="2200" b="1" spc="-15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2200" b="1" spc="-150" dirty="0" err="1">
                <a:solidFill>
                  <a:srgbClr val="002060"/>
                </a:solidFill>
                <a:ea typeface="+mj-ea"/>
                <a:cs typeface="+mj-cs"/>
              </a:rPr>
              <a:t>телереабилитационных</a:t>
            </a:r>
            <a:r>
              <a:rPr lang="ru-RU" sz="2200" b="1" spc="-150" dirty="0">
                <a:solidFill>
                  <a:srgbClr val="002060"/>
                </a:solidFill>
                <a:ea typeface="+mj-ea"/>
                <a:cs typeface="+mj-cs"/>
              </a:rPr>
              <a:t> занятий на дому. </a:t>
            </a:r>
          </a:p>
          <a:p>
            <a:pPr algn="just"/>
            <a:r>
              <a:rPr lang="ru-RU" sz="2200" b="1" spc="-150" dirty="0">
                <a:solidFill>
                  <a:srgbClr val="002060"/>
                </a:solidFill>
                <a:ea typeface="+mj-ea"/>
                <a:cs typeface="+mj-cs"/>
              </a:rPr>
              <a:t>	Для дальнейшей реабилитационной помощи по завершению периода постинфекционной изоляции пациенты могут маршрутизироваться в медицинские организации 3 этапа на основании региональных дорожных карт.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F09430-A5F4-4FC4-875F-3EE4EC11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13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278527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3196A-A76D-47F1-A8FB-7438D050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325120"/>
            <a:ext cx="10749280" cy="82688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Примерная схема маршрутизации пациентов перенесших </a:t>
            </a:r>
            <a:r>
              <a:rPr lang="en-US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COVID-19</a:t>
            </a:r>
            <a:endParaRPr lang="ru-RU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D5B11C5-EB75-4884-ADDC-73EA04FE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rgbClr val="FF0000"/>
                </a:solidFill>
              </a:rPr>
              <a:t>Этап </a:t>
            </a:r>
            <a:r>
              <a:rPr lang="ru-RU" sz="2400" b="1" dirty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444DFB7-7E28-41B4-9BF9-BE436E0FC9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1727760"/>
          </a:xfrm>
        </p:spPr>
        <p:txBody>
          <a:bodyPr rtlCol="0"/>
          <a:lstStyle/>
          <a:p>
            <a:pPr rtl="0"/>
            <a:r>
              <a:rPr lang="ru-RU" sz="2400" b="1" dirty="0">
                <a:solidFill>
                  <a:srgbClr val="002060"/>
                </a:solidFill>
              </a:rPr>
              <a:t>ОРИТ</a:t>
            </a:r>
          </a:p>
          <a:p>
            <a:pPr rtl="0"/>
            <a:r>
              <a:rPr lang="ru-RU" sz="2400" b="1" dirty="0">
                <a:solidFill>
                  <a:srgbClr val="002060"/>
                </a:solidFill>
              </a:rPr>
              <a:t>Терапевтическое отделение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1931C4D-A892-4FF3-8E0D-09189255CCF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rgbClr val="FF0000"/>
                </a:solidFill>
              </a:rPr>
              <a:t>Этап </a:t>
            </a:r>
            <a:r>
              <a:rPr lang="ru-RU" sz="2400" b="1" dirty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1F20C0-022B-4E7D-BF64-E9B2AFE01D1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Круглосуточное отделение </a:t>
            </a:r>
            <a:r>
              <a:rPr lang="ru-RU" sz="2400" b="1" dirty="0" err="1">
                <a:solidFill>
                  <a:srgbClr val="002060"/>
                </a:solidFill>
              </a:rPr>
              <a:t>медицинскои</a:t>
            </a:r>
            <a:r>
              <a:rPr lang="ru-RU" sz="2400" b="1" dirty="0">
                <a:solidFill>
                  <a:srgbClr val="002060"/>
                </a:solidFill>
              </a:rPr>
              <a:t>̆ реабилитации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Изоляция пациента на дому на 2 недели с проведением реабилитации дистанционно !!!</a:t>
            </a:r>
          </a:p>
          <a:p>
            <a:pPr rtl="0"/>
            <a:endParaRPr lang="ru-RU" b="1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09A5516D-8C31-4428-AF93-D3D26BBCBCD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655602" y="1728000"/>
            <a:ext cx="3032718" cy="720000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FF0000"/>
                </a:solidFill>
              </a:rPr>
              <a:t>Этап 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356C085-A0B2-4CAD-B8CD-22F8E31F72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3032718" cy="3631338"/>
          </a:xfrm>
        </p:spPr>
        <p:txBody>
          <a:bodyPr rtlCol="0"/>
          <a:lstStyle/>
          <a:p>
            <a:pPr rtl="0"/>
            <a:r>
              <a:rPr lang="ru-RU" sz="2400" b="1" dirty="0">
                <a:solidFill>
                  <a:srgbClr val="002060"/>
                </a:solidFill>
              </a:rPr>
              <a:t>Дневной стационар при отделении реабилитации</a:t>
            </a:r>
          </a:p>
          <a:p>
            <a:pPr rtl="0"/>
            <a:r>
              <a:rPr lang="ru-RU" sz="2400" b="1" dirty="0">
                <a:solidFill>
                  <a:srgbClr val="002060"/>
                </a:solidFill>
              </a:rPr>
              <a:t>Амбулаторно-поликлиническая медицинская организация</a:t>
            </a:r>
          </a:p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156343-8474-456D-AFB4-0D3E683B5C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b="1" i="1" smtClean="0"/>
              <a:pPr rtl="0"/>
              <a:t>14</a:t>
            </a:fld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0138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6833A5-3FB4-471B-B73E-490161E328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803" r="11803"/>
          <a:stretch>
            <a:fillRect/>
          </a:stretch>
        </p:blipFill>
        <p:spPr>
          <a:xfrm>
            <a:off x="136525" y="1747521"/>
            <a:ext cx="5136515" cy="389127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699021B-C617-43DA-B83B-666332FB3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454785"/>
            <a:ext cx="9133840" cy="87617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СОВЕТЫ ДЛЯ ДОМАШНИХ ЗАНЯТИЙ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FE1D951-0732-4901-B95A-5A841840F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320" y="1649221"/>
            <a:ext cx="5516880" cy="494461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C000"/>
                </a:solidFill>
              </a:rPr>
              <a:t>Проба </a:t>
            </a:r>
            <a:r>
              <a:rPr lang="ru-RU" sz="2800" b="1" dirty="0" err="1">
                <a:solidFill>
                  <a:srgbClr val="FFC000"/>
                </a:solidFill>
              </a:rPr>
              <a:t>Генчи</a:t>
            </a:r>
            <a:r>
              <a:rPr lang="ru-RU" sz="2800" b="1" dirty="0">
                <a:solidFill>
                  <a:srgbClr val="FFC000"/>
                </a:solidFill>
              </a:rPr>
              <a:t> – задержать дыхание на выдохе или на вдохе – проба Штанге. Должно быть не менее 30 сек.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C000"/>
                </a:solidFill>
              </a:rPr>
              <a:t>Звуковой тест со счетом на выдохе – не менее 30 сек.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C000"/>
                </a:solidFill>
              </a:rPr>
              <a:t>Подвижность грудной клетки – измеряется разница объема грудной клетки по сосковой линии на вдохе и на выдохе. Разница должна составлять не менее 4 см.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9B774F-7F0D-4973-A177-E50DF8E9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15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146117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917F37-B97C-418C-A13B-04F6E90BC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365" b="9365"/>
          <a:stretch>
            <a:fillRect/>
          </a:stretch>
        </p:blipFill>
        <p:spPr>
          <a:xfrm>
            <a:off x="136525" y="3342639"/>
            <a:ext cx="5166995" cy="337883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DF8BEBB-2DBE-4A4F-BDCC-095D7E828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0" y="325121"/>
            <a:ext cx="5425440" cy="9753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РЕКОМЕНДАЦИИ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A6E0552-DFFB-4FB6-B609-45CA0F4B6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0" y="1554480"/>
            <a:ext cx="5628640" cy="484873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Занятия аэробной низкоинтенсивной физической нагрузкой – велосипед, ходьба.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Не менее 30 мин/день 3 раза в неделю на протяжении 8 – 12 недель.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Периодические ингаляции для увлажнения слизистой с минеральной водой (БОРЖОМИ).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Контроль клинических  и лабораторных показателей.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/>
              <a:t>Здоровый образ жизни.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022A9-14F2-4CAA-A454-AA664356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16</a:t>
            </a:fld>
            <a:endParaRPr lang="ru-RU" b="1" i="1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503CFE-6291-43FF-9C18-49BB161E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6" y="136526"/>
            <a:ext cx="5166994" cy="32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3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6" descr="Изображение медицинских пинцетов разных размеров, таблеток и руки с ручкой, которая пишет на листе бумаге, прикрепленном к доске-планшету">
            <a:extLst>
              <a:ext uri="{FF2B5EF4-FFF2-40B4-BE49-F238E27FC236}">
                <a16:creationId xmlns:a16="http://schemas.microsoft.com/office/drawing/2014/main" id="{D29AD2ED-F2E1-42BA-A4F8-29194C963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" r="62"/>
          <a:stretch>
            <a:fillRect/>
          </a:stretch>
        </p:blipFill>
        <p:spPr/>
      </p:pic>
      <p:sp>
        <p:nvSpPr>
          <p:cNvPr id="11" name="Прямоугольник 10" title="Наложенное изображение">
            <a:extLst>
              <a:ext uri="{FF2B5EF4-FFF2-40B4-BE49-F238E27FC236}">
                <a16:creationId xmlns:a16="http://schemas.microsoft.com/office/drawing/2014/main" id="{5396BE43-2D46-4002-A946-60FC5900EC15}"/>
              </a:ext>
            </a:extLst>
          </p:cNvPr>
          <p:cNvSpPr/>
          <p:nvPr/>
        </p:nvSpPr>
        <p:spPr bwMode="invGray"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DC15D2-04EB-42D6-9037-26AFBEAC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ГБУЗ «Областной клинический врачебно-физкультурный диспансер»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ru-RU" dirty="0"/>
              <a:t>4822/581661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en-US" dirty="0"/>
              <a:t>tvovfd@mail.ru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ru-RU" dirty="0" err="1"/>
              <a:t>www</a:t>
            </a:r>
            <a:r>
              <a:rPr lang="ru-RU" dirty="0"/>
              <a:t>.</a:t>
            </a:r>
            <a:r>
              <a:rPr lang="en-US" dirty="0"/>
              <a:t>fiz-dispenser.ru</a:t>
            </a:r>
            <a:endParaRPr lang="ru-RU" dirty="0"/>
          </a:p>
        </p:txBody>
      </p:sp>
      <p:pic>
        <p:nvPicPr>
          <p:cNvPr id="12" name="Графический объект 11" descr="Значок пользователя" title="Значок: имя докладчика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387065" y="5059754"/>
            <a:ext cx="218900" cy="218900"/>
          </a:xfrm>
          <a:prstGeom prst="rect">
            <a:avLst/>
          </a:prstGeom>
        </p:spPr>
      </p:pic>
      <p:pic>
        <p:nvPicPr>
          <p:cNvPr id="14" name="Графический объект 13" descr="Значок смартфона" title="Значок: номер телефона докладчика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10387065" y="5468514"/>
            <a:ext cx="218900" cy="218900"/>
          </a:xfrm>
          <a:prstGeom prst="rect">
            <a:avLst/>
          </a:prstGeom>
        </p:spPr>
      </p:pic>
      <p:pic>
        <p:nvPicPr>
          <p:cNvPr id="13" name="Графический объект 12" descr="Значок конверта" title="Значок: электронный адрес докладчика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black">
          <a:xfrm>
            <a:off x="10387065" y="5836232"/>
            <a:ext cx="218900" cy="218900"/>
          </a:xfrm>
          <a:prstGeom prst="rect">
            <a:avLst/>
          </a:prstGeom>
        </p:spPr>
      </p:pic>
      <p:pic>
        <p:nvPicPr>
          <p:cNvPr id="15" name="Графический объект 14" descr="Значок ссылки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black">
          <a:xfrm>
            <a:off x="10370206" y="6203950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47" y="317699"/>
            <a:ext cx="10143235" cy="5864892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ВРЕМЕННЫЕ МЕТОДИЧЕСКИЕ РЕКОМЕНДАЦИИ </a:t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МЕДИЦИНСКАЯ РЕАБИЛИТАЦИЯ ПРИ НОВОЙ КОРОНОВИРУСНОЙ ИНФЕКЦИИ (COVID 19) </a:t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Версия 1 ( 21.05.2020 г.)</a:t>
            </a:r>
          </a:p>
        </p:txBody>
      </p:sp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ru-RU" sz="6000" u="sng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86E6F4-EF71-4EE1-B39A-9716A0E2CB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/>
              <a:t>Страница </a:t>
            </a:r>
            <a:fld id="{19B51A1E-902D-48AF-9020-955120F399B6}" type="slidenum">
              <a:rPr lang="ru-RU" b="1" i="1" smtClean="0"/>
              <a:pPr rtl="0"/>
              <a:t>2</a:t>
            </a:fld>
            <a:endParaRPr lang="ru-RU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A5BFB-6CD9-47CF-BF61-3D4EBCBD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780" y="3769299"/>
            <a:ext cx="2940909" cy="26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46C6B-79C5-404C-8B8C-234D7586C0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675" b="4675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DDDA48-59F0-480D-A417-18C7740D0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485" y="454784"/>
            <a:ext cx="5525311" cy="135456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ЧТО ТАКОЕ МЕДИЦИНСКАЯ РЕАБИЛИТАЦИЯ?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E781C749-D97F-40D9-AF96-B571565E2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485" y="2256817"/>
            <a:ext cx="5437761" cy="41463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2200" dirty="0">
                <a:solidFill>
                  <a:srgbClr val="FFC000"/>
                </a:solidFill>
              </a:rPr>
              <a:t>Под медицинской реабилитацией понимается система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ru-RU" sz="2200" dirty="0">
                <a:solidFill>
                  <a:srgbClr val="FFC000"/>
                </a:solidFill>
              </a:rPr>
              <a:t>государственных, </a:t>
            </a:r>
            <a:endParaRPr lang="en-US" sz="2200" dirty="0">
              <a:solidFill>
                <a:srgbClr val="FFC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200" dirty="0">
                <a:solidFill>
                  <a:srgbClr val="FFC000"/>
                </a:solidFill>
              </a:rPr>
              <a:t>социально-экономических, профессиональных, педагогических, психологических и других мероприятий, направленных на предупреждение развития патологических процессов, приводящих к временной или стойкой утрате трудоспособности, и на эффективное и раннее возвращение больных и инвалидов в общество и к общественно полезному труду.</a:t>
            </a:r>
          </a:p>
          <a:p>
            <a:pPr algn="l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7AB3C6-52DE-48D3-96B6-34616307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3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60737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9E1BFD-33D3-4CE3-9A10-1AB18C8B82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86" r="29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28DF60A-30E9-498C-9B0B-47671E1A0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970" y="330741"/>
            <a:ext cx="9121724" cy="142996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ОСНОВНЫЕ ПРИНЦИПЫ РЕАБИЛИТАЦИИ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8C77347-3A6C-488E-88FD-96A27FDD4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8936" y="1859973"/>
            <a:ext cx="5133109" cy="4543243"/>
          </a:xfrm>
        </p:spPr>
        <p:txBody>
          <a:bodyPr>
            <a:normAutofit/>
          </a:bodyPr>
          <a:lstStyle/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Раннее начало реабилитационных мероприятий;</a:t>
            </a:r>
          </a:p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Систематичность и длительность;</a:t>
            </a:r>
          </a:p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Комплексность применения всех доступных и необходимых реабилитационных мероприятий;</a:t>
            </a:r>
          </a:p>
          <a:p>
            <a:pPr lvl="0" algn="just"/>
            <a:r>
              <a:rPr lang="ru-RU" sz="1800" b="1" dirty="0" err="1">
                <a:solidFill>
                  <a:srgbClr val="002060"/>
                </a:solidFill>
              </a:rPr>
              <a:t>Мультидисциплинарность</a:t>
            </a:r>
            <a:r>
              <a:rPr lang="ru-RU" sz="1800" b="1" dirty="0">
                <a:solidFill>
                  <a:srgbClr val="002060"/>
                </a:solidFill>
              </a:rPr>
              <a:t> (включение в реабилитационный процесс специалистов разного профиля);</a:t>
            </a:r>
          </a:p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Адекватность (индивидуализация программы реабилитации);</a:t>
            </a:r>
          </a:p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Социальная направленность;</a:t>
            </a:r>
          </a:p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Активное участие в реабилитационном процессе самого больного, его родных и близких;</a:t>
            </a:r>
          </a:p>
          <a:p>
            <a:pPr lvl="0" algn="just"/>
            <a:r>
              <a:rPr lang="ru-RU" sz="1800" b="1" dirty="0">
                <a:solidFill>
                  <a:srgbClr val="002060"/>
                </a:solidFill>
              </a:rPr>
              <a:t>Использование методов контроля адекватности нагрузок и эффективности реабилитации.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2D6168-56B8-43E8-843D-DBF7FAB0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4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193590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D7CEBE-50B8-4649-B7B3-12F0A067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b="1" dirty="0">
                <a:solidFill>
                  <a:srgbClr val="00B050"/>
                </a:solidFill>
              </a:rPr>
              <a:t>Мультидисциплинарная бригада - МДБ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A4E43DC-79BE-45E7-A216-2671BD944C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9539" y="2256300"/>
            <a:ext cx="1505667" cy="1060832"/>
          </a:xfrm>
        </p:spPr>
        <p:txBody>
          <a:bodyPr rtlCol="0"/>
          <a:lstStyle/>
          <a:p>
            <a:pPr algn="ctr" rtl="0"/>
            <a:r>
              <a:rPr lang="ru-RU" b="1" dirty="0">
                <a:solidFill>
                  <a:srgbClr val="00B050"/>
                </a:solidFill>
              </a:rPr>
              <a:t>Лечащий врач  </a:t>
            </a:r>
            <a:r>
              <a:rPr lang="ru-RU" dirty="0">
                <a:solidFill>
                  <a:srgbClr val="00B050"/>
                </a:solidFill>
              </a:rPr>
              <a:t>          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2501EAB-3443-481B-9C04-A7B933F3628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63119" y="2673135"/>
            <a:ext cx="1697554" cy="755866"/>
          </a:xfrm>
          <a:noFill/>
        </p:spPr>
        <p:txBody>
          <a:bodyPr rtlCol="0"/>
          <a:lstStyle/>
          <a:p>
            <a:pPr rtl="0"/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00B050"/>
                </a:solidFill>
              </a:rPr>
              <a:t>Врач ЛФК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E7EDDEA1-898C-4B9E-891D-BE99BDBE105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382991" y="2418150"/>
            <a:ext cx="2244436" cy="811433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>
                <a:solidFill>
                  <a:srgbClr val="00B050"/>
                </a:solidFill>
              </a:rPr>
              <a:t>Врач физиотерапевт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1A277DA6-6AF7-4645-85B6-E2DD818E96E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72095" y="4184865"/>
            <a:ext cx="1765304" cy="656544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ru-RU" b="1" dirty="0">
                <a:solidFill>
                  <a:srgbClr val="00B050"/>
                </a:solidFill>
              </a:rPr>
              <a:t>Инструктор ЛФК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9A93B4B-935D-4D19-8CC5-5D8CC08FD02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900376" y="4184865"/>
            <a:ext cx="1697554" cy="387135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>
                <a:solidFill>
                  <a:srgbClr val="00B050"/>
                </a:solidFill>
              </a:rPr>
              <a:t>Медсестра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C30081B2-8CBF-44F8-A13B-DEFA7589439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663545" y="4184865"/>
            <a:ext cx="1963882" cy="656544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ru-RU" b="1" dirty="0">
                <a:solidFill>
                  <a:srgbClr val="00B050"/>
                </a:solidFill>
              </a:rPr>
              <a:t>Другие специалисты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83AE5C-EF68-4A2B-9566-EDAB608739BA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b="1" i="1" smtClean="0"/>
              <a:pPr rtl="0"/>
              <a:t>5</a:t>
            </a:fld>
            <a:endParaRPr lang="ru-RU" b="1" i="1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08B3A0-454C-4F99-87D6-F9236DDFDCEA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/>
          <a:srcRect l="14332" r="14332"/>
          <a:stretch>
            <a:fillRect/>
          </a:stretch>
        </p:blipFill>
        <p:spPr>
          <a:xfrm>
            <a:off x="3752462" y="1537855"/>
            <a:ext cx="1866522" cy="2018703"/>
          </a:xfr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2DBBE7-5802-4B02-9292-370A6C5F177C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4"/>
          <a:srcRect l="16423" r="16423"/>
          <a:stretch>
            <a:fillRect/>
          </a:stretch>
        </p:blipFill>
        <p:spPr>
          <a:xfrm>
            <a:off x="130593" y="1537855"/>
            <a:ext cx="1841690" cy="2018703"/>
          </a:xfr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CB583A8-7004-4F15-84FD-070916685D1E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5"/>
          <a:srcRect l="16909" r="16909"/>
          <a:stretch>
            <a:fillRect/>
          </a:stretch>
        </p:blipFill>
        <p:spPr>
          <a:xfrm>
            <a:off x="7597930" y="1537855"/>
            <a:ext cx="1881585" cy="2018703"/>
          </a:xfr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27D4288-DEA9-41E4-8D13-8806A53F8823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6"/>
          <a:srcRect l="16727" r="16727"/>
          <a:stretch>
            <a:fillRect/>
          </a:stretch>
        </p:blipFill>
        <p:spPr>
          <a:xfrm>
            <a:off x="150349" y="4023015"/>
            <a:ext cx="1841690" cy="2018702"/>
          </a:xfr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BF8726C-C79A-4581-AD9F-C9C795B2B46E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7"/>
          <a:srcRect l="15287" r="15287"/>
          <a:stretch>
            <a:fillRect/>
          </a:stretch>
        </p:blipFill>
        <p:spPr>
          <a:xfrm>
            <a:off x="3737399" y="4023014"/>
            <a:ext cx="1881585" cy="1983810"/>
          </a:xfr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9F601B6-2C9D-44DA-9A72-519B5CCD3EC6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8"/>
          <a:srcRect l="10672" r="10672"/>
          <a:stretch>
            <a:fillRect/>
          </a:stretch>
        </p:blipFill>
        <p:spPr>
          <a:xfrm>
            <a:off x="7597930" y="3988122"/>
            <a:ext cx="1881585" cy="2018702"/>
          </a:xfrm>
        </p:spPr>
      </p:pic>
    </p:spTree>
    <p:extLst>
      <p:ext uri="{BB962C8B-B14F-4D97-AF65-F5344CB8AC3E}">
        <p14:creationId xmlns:p14="http://schemas.microsoft.com/office/powerpoint/2010/main" val="17970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Вид сверху на клавиатуру ноутбука и доску-планшет с формой.  Также на фотографии изображены сложенные руки.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678" y="136525"/>
            <a:ext cx="5676382" cy="6584950"/>
          </a:xfrm>
        </p:spPr>
      </p:pic>
      <p:sp>
        <p:nvSpPr>
          <p:cNvPr id="9" name="Прямоугольник 8" title="Наложенное изображение">
            <a:extLst>
              <a:ext uri="{FF2B5EF4-FFF2-40B4-BE49-F238E27FC236}">
                <a16:creationId xmlns:a16="http://schemas.microsoft.com/office/drawing/2014/main" id="{670550D9-B72F-46D0-B3A1-179DADF002AC}"/>
              </a:ext>
            </a:extLst>
          </p:cNvPr>
          <p:cNvSpPr/>
          <p:nvPr/>
        </p:nvSpPr>
        <p:spPr bwMode="invGray">
          <a:xfrm rot="5400000">
            <a:off x="5971328" y="626019"/>
            <a:ext cx="6327220" cy="583897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НОВОЙ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5B41C8-4B55-458F-878B-550AD2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573" y="124168"/>
            <a:ext cx="5350478" cy="647413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ПЕРВЫЙ ЭТАП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Рекомендуется начинать мероприятия по медицинской реабилитации пациентов с </a:t>
            </a:r>
            <a:r>
              <a:rPr lang="ru-RU" sz="2000" b="1" dirty="0" err="1">
                <a:solidFill>
                  <a:srgbClr val="002060"/>
                </a:solidFill>
              </a:rPr>
              <a:t>короновирусной</a:t>
            </a:r>
            <a:r>
              <a:rPr lang="ru-RU" sz="2000" b="1" dirty="0">
                <a:solidFill>
                  <a:srgbClr val="002060"/>
                </a:solidFill>
              </a:rPr>
              <a:t> пневмонией в условиях отделений интенсивной терапии при достижении стабилизации состояния пациента и продолжать их после завершения лечения в стационаре в домашних условиях.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Мероприятия по медицинской реабилитации рекомендуется организовывать в медицинских организациях в 3 этапа в соответствии с Порядком организации медицинской реабилитации и Письмом Министерства здравоохранения РФ и Федерального фонда обязательного медицинского страхования от 12 декабря 2019 г. NN 11-7/И/2-11779, 17033/26-2/и "О методических рекомендациях по способам оплаты медицинской помощи за счет средств обязательного медицинского страхования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 rtlCol="0">
            <a:normAutofit fontScale="90000"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НОВОЙ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5277677" y="381898"/>
            <a:ext cx="6529615" cy="1273907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ОБЩИЕ ПРИНЦИПЫ ОРГАНИЗАЦИИ МЕДИЦИНСКОЙ РЕАБИЛИТАЦИИ ПАЦИЕНТОВ С НОВОЙ КОРОНОВИРУСНОЙ ИНФЕКЦИЕЙ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34C02D-F8F1-486F-B9A2-C25EBD8F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677" y="1767015"/>
            <a:ext cx="6288247" cy="48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ид сверху на стол с медицинскими инструментами, лекарственными препаратами, доской планшетом и медицинским оборудованием">
            <a:extLst>
              <a:ext uri="{FF2B5EF4-FFF2-40B4-BE49-F238E27FC236}">
                <a16:creationId xmlns:a16="http://schemas.microsoft.com/office/drawing/2014/main" id="{0A756A3F-0F08-4577-8E72-1E643EFB097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4D5E33D6-D847-4F4C-BA8B-75CB853F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8" name="Прямоугольник 17" title="Наложенное изображение">
            <a:extLst>
              <a:ext uri="{FF2B5EF4-FFF2-40B4-BE49-F238E27FC236}">
                <a16:creationId xmlns:a16="http://schemas.microsoft.com/office/drawing/2014/main" id="{75F2B1C5-78F6-4A28-8883-7C500ADCB7D4}"/>
              </a:ext>
            </a:extLst>
          </p:cNvPr>
          <p:cNvSpPr/>
          <p:nvPr/>
        </p:nvSpPr>
        <p:spPr bwMode="invGray">
          <a:xfrm>
            <a:off x="2215012" y="114034"/>
            <a:ext cx="6660671" cy="67344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терапевтическом отделении специалисты по медицинской реабилитации (врач ЛФК, инструктор-методист по ЛФК или инструктор по ЛФК, врач ФЗТ, медицинский психолог) вместе с лечащим врачом и </a:t>
            </a:r>
            <a:r>
              <a:rPr lang="ru-RU" sz="2000" dirty="0" err="1"/>
              <a:t>мед.сестрой</a:t>
            </a:r>
            <a:r>
              <a:rPr lang="ru-RU" sz="2000" dirty="0"/>
              <a:t> отделения оказывают помощь пациентам как непосредственно в отделении, так и дистанционно с использованием телемедицинских или информационных технологий, используя аудио и видеоматериалы. Минимально необходимое количество специалистов по медицинской реабилитации в терапевтическом отделении составляет 1 МДБ на 15 коек.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ED38B-2505-420A-A14A-D41E71EDBA33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32001" y="123569"/>
            <a:ext cx="10226694" cy="1028432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 терапевтическом отделении</a:t>
            </a:r>
          </a:p>
        </p:txBody>
      </p:sp>
    </p:spTree>
    <p:extLst>
      <p:ext uri="{BB962C8B-B14F-4D97-AF65-F5344CB8AC3E}">
        <p14:creationId xmlns:p14="http://schemas.microsoft.com/office/powerpoint/2010/main" val="90922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title="Наложенное изображение">
            <a:extLst>
              <a:ext uri="{FF2B5EF4-FFF2-40B4-BE49-F238E27FC236}">
                <a16:creationId xmlns:a16="http://schemas.microsoft.com/office/drawing/2014/main" id="{1D3F6556-8AF2-4DC2-86FE-E38011E946E6}"/>
              </a:ext>
            </a:extLst>
          </p:cNvPr>
          <p:cNvSpPr/>
          <p:nvPr/>
        </p:nvSpPr>
        <p:spPr bwMode="invGray">
          <a:xfrm>
            <a:off x="5573044" y="137307"/>
            <a:ext cx="6130666" cy="658338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С целью работы по восстановлению работоспособности сотрудников необходимо предусмотреть МДБ в составе: врач терапевт, врач реабилитолог (возможно врач специалист -ЛФК, ФЗТ или др.), специалист по ЛФК (инструктор или инструктор-методист), </a:t>
            </a:r>
            <a:r>
              <a:rPr lang="ru-RU" sz="2000" b="1" dirty="0" err="1"/>
              <a:t>мед.сестры</a:t>
            </a:r>
            <a:r>
              <a:rPr lang="ru-RU" sz="2000" b="1" dirty="0"/>
              <a:t> по физиотерапии массажу, 2 психолога – специалистов по кризисной психологии (для индивидуальной работы). Следует предусмотреть возможность привлечения к работе специалистов МДБ так же и в дистанционном режиме в соответствии с действующим законодательством.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7DC055-29AA-4AE9-8621-A0765113CDF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 rot="10800000" flipV="1">
            <a:off x="1173892" y="321276"/>
            <a:ext cx="9484802" cy="98853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Для сотрудников, работающих в «красной зоне»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1703FA-65E2-4E60-B9CE-387169A2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b="1" i="1" smtClean="0"/>
              <a:pPr rtl="0"/>
              <a:t>8</a:t>
            </a:fld>
            <a:endParaRPr lang="ru-RU" b="1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62E631-DEBD-4198-BB60-169F77769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30" r="4430"/>
          <a:stretch>
            <a:fillRect/>
          </a:stretch>
        </p:blipFill>
        <p:spPr>
          <a:xfrm>
            <a:off x="136526" y="1940011"/>
            <a:ext cx="5141152" cy="4780681"/>
          </a:xfrm>
        </p:spPr>
      </p:pic>
    </p:spTree>
    <p:extLst>
      <p:ext uri="{BB962C8B-B14F-4D97-AF65-F5344CB8AC3E}">
        <p14:creationId xmlns:p14="http://schemas.microsoft.com/office/powerpoint/2010/main" val="2644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016FE4-6A93-4B00-B280-145172A421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821" r="3821"/>
          <a:stretch>
            <a:fillRect/>
          </a:stretch>
        </p:blipFill>
        <p:spPr>
          <a:xfrm>
            <a:off x="136526" y="2248930"/>
            <a:ext cx="5085650" cy="447254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4AE1C0-368A-47DB-ADE1-9E3FF9ED7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6" y="345990"/>
            <a:ext cx="10226208" cy="1705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Медицинская реабилитация в условиях круглосуточного отделения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медицинскои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̆ реабилитации (2 этап) 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0CD636DA-5850-4903-BE84-1DD631E1A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2248930"/>
            <a:ext cx="5547360" cy="43957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Рекомендуется второй этап медицинской реабилитации организовывать в отделениях медицинской реабилитации для пациентов с соматическими заболеваниями и состояниями в соответствии с Порядком организации медицинской реабилитации.</a:t>
            </a:r>
          </a:p>
          <a:p>
            <a:pPr algn="just"/>
            <a:r>
              <a:rPr lang="ru-RU" sz="2000" dirty="0"/>
              <a:t>Наиболее перспективными для респираторной реабилитации являются первые два месяца после острого периода </a:t>
            </a:r>
            <a:r>
              <a:rPr lang="ru-RU" sz="2000" dirty="0" err="1"/>
              <a:t>коронавирусной</a:t>
            </a:r>
            <a:r>
              <a:rPr lang="ru-RU" sz="2000" dirty="0"/>
              <a:t> инфекции – это период терапевтического окна</a:t>
            </a:r>
            <a:r>
              <a:rPr lang="ru-RU" dirty="0"/>
              <a:t>. </a:t>
            </a:r>
          </a:p>
          <a:p>
            <a:pPr algn="just"/>
            <a:r>
              <a:rPr lang="ru-RU" sz="2000" dirty="0"/>
              <a:t>Пациенты с COVID-19 должны быть обследованы для планирования индивидуальной программы медицинской реабилитации (ИПМР) и оценки безопасности планируемых реабилитационных мероприятий.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2102F-DBC5-4475-89FD-515F936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19B51A1E-902D-48AF-9020-955120F399B6}" type="slidenum">
              <a:rPr lang="ru-RU" b="1" i="1" noProof="0" smtClean="0"/>
              <a:pPr rtl="0"/>
              <a:t>9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816353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1848</Words>
  <Application>Microsoft Office PowerPoint</Application>
  <PresentationFormat>Широкоэкранный</PresentationFormat>
  <Paragraphs>128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МЕДИЦИНСКАЯ РЕАБИЛИТАЦИЯ ПРИ НОВОЙ КОРОНОВИРУСНОЙ ИНФЕКЦИИ  (COVID 19)  Главный врач ГБУЗ «ОКВФД», к.м.н Гутянский О. Г.  </vt:lpstr>
      <vt:lpstr>ВРЕМЕННЫЕ МЕТОДИЧЕСКИЕ РЕКОМЕНДАЦИИ    МЕДИЦИНСКАЯ РЕАБИЛИТАЦИЯ ПРИ НОВОЙ КОРОНОВИРУСНОЙ ИНФЕКЦИИ (COVID 19)    Версия 1 ( 21.05.2020 г.)</vt:lpstr>
      <vt:lpstr>ЧТО ТАКОЕ МЕДИЦИНСКАЯ РЕАБИЛИТАЦИЯ?</vt:lpstr>
      <vt:lpstr>ОСНОВНЫЕ ПРИНЦИПЫ РЕАБИЛИТАЦИИ</vt:lpstr>
      <vt:lpstr>Мультидисциплинарная бригада - МДБ</vt:lpstr>
      <vt:lpstr>НОВОЙ</vt:lpstr>
      <vt:lpstr>В терапевтическом отделении</vt:lpstr>
      <vt:lpstr>Для сотрудников, работающих в «красной зоне»</vt:lpstr>
      <vt:lpstr>Медицинская реабилитация в условиях круглосуточного отделения медицинской реабилитации (2 этап) </vt:lpstr>
      <vt:lpstr>Критерии для госпитализации в отделение медицинской реабилитации 2 этапа для пациентов с COVID- 19</vt:lpstr>
      <vt:lpstr>Третий этап реабилитации</vt:lpstr>
      <vt:lpstr>Критерии отбора пациентов для медицинской реабилитации на 3 этапе</vt:lpstr>
      <vt:lpstr>Особенность реабилитации пациентов</vt:lpstr>
      <vt:lpstr>Примерная схема маршрутизации пациентов перенесших COVID-19</vt:lpstr>
      <vt:lpstr>СОВЕТЫ ДЛЯ ДОМАШНИХ ЗАНЯТИЙ</vt:lpstr>
      <vt:lpstr>РЕКОМЕНДАЦИИ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РЕАБИЛИТАЦИЯ ПРИ НОВОЙ КОРОНОВИРУСНОЙ ИНФЕКЦИИ  (COVID 19)</dc:title>
  <dc:creator>Олег Гутянский</dc:creator>
  <cp:lastModifiedBy>Олег Гутянский</cp:lastModifiedBy>
  <cp:revision>8</cp:revision>
  <dcterms:created xsi:type="dcterms:W3CDTF">2020-05-27T14:59:33Z</dcterms:created>
  <dcterms:modified xsi:type="dcterms:W3CDTF">2020-05-28T05:04:57Z</dcterms:modified>
</cp:coreProperties>
</file>